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4EAAD-6465-4F77-B99B-19F7F25577F7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0DD34F-D7BF-4E0E-B1E2-A9617B08F7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0%B5%D1%80%D0%B8%D0%BE%D0%B4%D0%B8%D1%87%D0%B5%D1%81%D0%BA%D0%B0%D1%8F_%D1%81%D0%B8%D1%81%D1%82%D0%B5%D0%BC%D0%B0_%D1%85%D0%B8%D0%BC%D0%B8%D1%87%D0%B5%D1%81%D0%BA%D0%B8%D1%85_%D1%8D%D0%BB%D0%B5%D0%BC%D0%B5%D0%BD%D1%82%D0%BE%D0%B2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https://ru.wikipedia.org/wiki/%D0%9C%D0%B5%D0%BD%D0%B4%D0%B5%D0%BB%D0%B5%D0%B5%D0%B2,_%D0%94%D0%BC%D0%B8%D1%82%D1%80%D0%B8%D0%B9_%D0%98%D0%B2%D0%B0%D0%BD%D0%BE%D0%B2%D0%B8%D1%87" TargetMode="External"/><Relationship Id="rId4" Type="http://schemas.openxmlformats.org/officeDocument/2006/relationships/hyperlink" Target="https://ru.wikipedia.org/wiki/1869_%D0%B3%D0%BE%D0%B4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s://ru.wikipedia.org/wiki/%D0%96%D0%B5%D0%BB%D0%B5%D0%B7%D0%BD%D0%B0%D1%8F_%D1%80%D1%83%D0%B4%D0%B0" TargetMode="External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D%D0%B5%D1%84%D1%82%D1%8C" TargetMode="External"/><Relationship Id="rId5" Type="http://schemas.openxmlformats.org/officeDocument/2006/relationships/hyperlink" Target="https://ru.wikipedia.org/wiki/%D0%9A%D0%B0%D0%BC%D0%B5%D0%BD%D0%BD%D1%8B%D0%B9_%D1%83%D0%B3%D0%BE%D0%BB%D1%8C" TargetMode="External"/><Relationship Id="rId10" Type="http://schemas.openxmlformats.org/officeDocument/2006/relationships/image" Target="../media/image8.jpeg"/><Relationship Id="rId4" Type="http://schemas.openxmlformats.org/officeDocument/2006/relationships/hyperlink" Target="https://ru.wikipedia.org/wiki/%D0%9C%D0%B5%D1%81%D1%82%D0%BE%D1%80%D0%BE%D0%B6%D0%B4%D0%B5%D0%BD%D0%B8%D0%B5" TargetMode="External"/><Relationship Id="rId9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1%80%D0%B8%D1%81%D1%82%D0%B0%D0%BB%D0%BB%D0%B8%D1%87%D0%B5%D1%81%D0%BA%D0%B0%D1%8F_%D1%80%D0%B5%D1%88%D1%91%D1%82%D0%BA%D0%B0" TargetMode="External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0%D0%BB%D0%BC%D0%B0%D0%B7" TargetMode="External"/><Relationship Id="rId5" Type="http://schemas.openxmlformats.org/officeDocument/2006/relationships/hyperlink" Target="https://ru.wikipedia.org/wiki/%D0%90%D0%BB%D0%BB%D0%BE%D1%82%D1%80%D0%BE%D0%BF%D0%B8%D1%8F" TargetMode="External"/><Relationship Id="rId4" Type="http://schemas.openxmlformats.org/officeDocument/2006/relationships/hyperlink" Target="https://ru.wikipedia.org/wiki/%D0%A1%D1%82%D0%B0%D0%BD%D0%B4%D0%B0%D1%80%D1%82%D0%BD%D1%8B%D0%B5_%D1%83%D1%81%D0%BB%D0%BE%D0%B2%D0%B8%D1%8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D%D0%BE%D1%80%D0%BC%D0%B0%D0%BB%D1%8C%D0%BD%D1%8B%D0%B5_%D1%83%D1%81%D0%BB%D0%BE%D0%B2%D0%B8%D1%8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A6%D0%B0%D1%80%D1%81%D0%BA%D0%B0%D1%8F_%D0%B2%D0%BE%D0%B4%D0%BA%D0%B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IV_%D1%82%D1%8B%D1%81%D1%8F%D1%87%D0%B5%D0%BB%D0%B5%D1%82%D0%B8%D0%B5_%D0%B4%D0%BE_%D0%BD._%D1%8D." TargetMode="External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1%D0%B8%D0%B1%D0%BB%D0%B8%D1%8F" TargetMode="External"/><Relationship Id="rId5" Type="http://schemas.openxmlformats.org/officeDocument/2006/relationships/hyperlink" Target="https://ru.wikipedia.org/wiki/%D0%94%D1%80%D0%B5%D0%B2%D0%BD%D1%8F%D1%8F_%D0%93%D1%80%D0%B5%D1%86%D0%B8%D1%8F" TargetMode="External"/><Relationship Id="rId4" Type="http://schemas.openxmlformats.org/officeDocument/2006/relationships/hyperlink" Target="https://ru.wikipedia.org/wiki/%D0%94%D1%80%D0%B5%D0%B2%D0%BD%D0%B8%D0%B9_%D0%A0%D0%B8%D0%BC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E%D0%BA%D1%81%D0%B8%D0%B4_%D0%BE%D0%BB%D0%BE%D0%B2%D0%B0(II)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9D%D0%B8%D1%82%D1%80%D0%B0%D1%82_%D0%BE%D0%BB%D0%BE%D0%B2%D0%B0(II)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3%D1%80%D0%B0%D0%BD_(%D1%8D%D0%BB%D0%B5%D0%BC%D0%B5%D0%BD%D1%82)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hyperlink" Target="https://ru.wikipedia.org/wiki/%D0%A2%D0%BE%D1%80%D0%B8%D0%B9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3%D0%B0%D0%BB%D0%B5%D0%BD%D0%B8%D1%82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2%D1%8F%D0%B6%D1%91%D0%BB%D1%8B%D0%B5_%D0%BC%D0%B5%D1%82%D0%B0%D0%BB%D0%BB%D1%8B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3%D0%B8%D0%B4%D1%80%D0%BE%D0%BA%D1%81%D0%B8%D0%B4_%D1%81%D0%B2%D0%B8%D0%BD%D1%86%D0%B0(II)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077072"/>
            <a:ext cx="6400800" cy="1752600"/>
          </a:xfrm>
        </p:spPr>
        <p:txBody>
          <a:bodyPr>
            <a:normAutofit/>
          </a:bodyPr>
          <a:lstStyle/>
          <a:p>
            <a:pPr algn="l"/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28" name="AutoShape 4" descr="https://im3-tub-ru.yandex.net/i?id=f0f060bad61c45db31b12fd408a6624d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836712"/>
            <a:ext cx="9036496" cy="1470025"/>
          </a:xfrm>
        </p:spPr>
        <p:txBody>
          <a:bodyPr>
            <a:noAutofit/>
          </a:bodyPr>
          <a:lstStyle/>
          <a:p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Элементы 4 группы главной подгруппы ПСЭ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германий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Ge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), </a:t>
            </a:r>
            <a:r>
              <a:rPr lang="ru-RU" dirty="0" smtClean="0"/>
              <a:t>олово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S), </a:t>
            </a:r>
            <a:r>
              <a:rPr lang="ru-RU" dirty="0" smtClean="0"/>
              <a:t>свинец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(РЬ)</a:t>
            </a:r>
            <a:endParaRPr lang="ru-RU" dirty="0"/>
          </a:p>
        </p:txBody>
      </p:sp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0" y="1556792"/>
            <a:ext cx="673224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 На внешнем электронном слое атомы этих элементов имеют 4 электрона. </a:t>
            </a:r>
          </a:p>
          <a:p>
            <a:r>
              <a:rPr lang="ru-RU" dirty="0" smtClean="0"/>
              <a:t>Увеличивается атомный радиус;</a:t>
            </a:r>
          </a:p>
          <a:p>
            <a:r>
              <a:rPr lang="ru-RU" dirty="0" smtClean="0"/>
              <a:t>Неметаллические свойства ослабевают;</a:t>
            </a:r>
          </a:p>
          <a:p>
            <a:r>
              <a:rPr lang="ru-RU" dirty="0" smtClean="0"/>
              <a:t>Металлические усиливаются; </a:t>
            </a:r>
          </a:p>
          <a:p>
            <a:r>
              <a:rPr lang="ru-RU" dirty="0" smtClean="0"/>
              <a:t>Элементы этой подгруппы проявляют как положительную, так и отрицательную степени окисления: —4, +2, +4.</a:t>
            </a:r>
          </a:p>
          <a:p>
            <a:endParaRPr lang="ru-RU" dirty="0"/>
          </a:p>
        </p:txBody>
      </p:sp>
      <p:sp>
        <p:nvSpPr>
          <p:cNvPr id="1028" name="AutoShape 4" descr="https://im3-tub-ru.yandex.net/i?id=f0f060bad61c45db31b12fd408a6624d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im3-tub-ru.yandex.net/i?id=1e3504b4dd2bbd9dc088f74f3c253b87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im0-tub-ru.yandex.net/i?id=ceb181c4f725998fed96f4f22c2b3e2f&amp;n=33&amp;h=215&amp;w=28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6" name="AutoShape 8" descr="http://freeads.wellsell.today/upload/photo/14948_0_12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204864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1988840"/>
            <a:ext cx="6400800" cy="1752600"/>
          </a:xfrm>
        </p:spPr>
        <p:txBody>
          <a:bodyPr/>
          <a:lstStyle/>
          <a:p>
            <a:r>
              <a:rPr lang="ru-RU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Германий</a:t>
            </a:r>
          </a:p>
          <a:p>
            <a:endParaRPr lang="ru-RU" dirty="0"/>
          </a:p>
        </p:txBody>
      </p:sp>
      <p:sp>
        <p:nvSpPr>
          <p:cNvPr id="1028" name="AutoShape 4" descr="https://im3-tub-ru.yandex.net/i?id=f0f060bad61c45db31b12fd408a6624d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26" name="Picture 2" descr="https://im2-tub-ru.yandex.net/i?id=e40cd8f05c1c42e9a937412b636ebee2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332656"/>
            <a:ext cx="1181100" cy="1314451"/>
          </a:xfrm>
          <a:prstGeom prst="rect">
            <a:avLst/>
          </a:prstGeom>
          <a:noFill/>
        </p:spPr>
      </p:pic>
      <p:pic>
        <p:nvPicPr>
          <p:cNvPr id="26628" name="Picture 4" descr="http://periodictable.ch/032Ge/slides/Ge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17032"/>
            <a:ext cx="4644008" cy="2672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/>
            </a:r>
            <a:br>
              <a:rPr lang="ru-RU" dirty="0" smtClean="0"/>
            </a:b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 История открытия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23528" y="1484784"/>
            <a:ext cx="504056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своём докладе о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3" tooltip="Периодическая система химических элементов"/>
              </a:rPr>
              <a:t>периодическом законе химических элементов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 в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4" tooltip="1869 год"/>
              </a:rPr>
              <a:t>1869 году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 русский химик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5" tooltip="Менделеев, Дмитрий Иванович"/>
              </a:rPr>
              <a:t>Дмитрий Иванович Менделеев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 пре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дсказал существование нескольких неизвестных на то время химических элементов, в частности и германия.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AutoShape 4" descr="https://im3-tub-ru.yandex.net/i?id=f0f060bad61c45db31b12fd408a6624d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4" name="Picture 4" descr="http://www.quo.es/var/quo/storage/images/ciencia/quien-no-quisiera-ir-a-clase-con-ellos/dmitri_ivanovich_mendeleev_1159/1285730-1-esl-ES/dmitri_ivanovich_mendeleev_1159_ampliacio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17915" y="2018928"/>
            <a:ext cx="3726085" cy="4839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/>
            </a:r>
            <a:br>
              <a:rPr lang="ru-RU" dirty="0" smtClean="0"/>
            </a:b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 Нахождение в природе: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1052736"/>
            <a:ext cx="7427168" cy="4525963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Земная  кора;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сульфидные руды цветных металлов, 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3" tooltip="Железная руда"/>
              </a:rPr>
              <a:t>железные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руды;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граниты, диабазы и базальты;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силикаты;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4" tooltip="Месторождение"/>
              </a:rPr>
              <a:t>месторождения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5" tooltip="Каменный уголь"/>
              </a:rPr>
              <a:t>каменного угля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6" tooltip="Нефть"/>
              </a:rPr>
              <a:t>нефти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AutoShape 4" descr="https://im3-tub-ru.yandex.net/i?id=f0f060bad61c45db31b12fd408a6624d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2" descr="http://thedifference.ru/wp-content/uploads/2016/02/chem-otlichaetsya-zemnaya-kora-ot-litosfery-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0"/>
            <a:ext cx="2339752" cy="1824276"/>
          </a:xfrm>
          <a:prstGeom prst="rect">
            <a:avLst/>
          </a:prstGeom>
          <a:noFill/>
        </p:spPr>
      </p:pic>
      <p:pic>
        <p:nvPicPr>
          <p:cNvPr id="24578" name="Picture 2" descr="https://im3-tub-ru.yandex.net/i?id=aec7747c5568cc2cd71510faa1b068d0-l&amp;n=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52120" y="1772816"/>
            <a:ext cx="2088232" cy="1788920"/>
          </a:xfrm>
          <a:prstGeom prst="rect">
            <a:avLst/>
          </a:prstGeom>
          <a:noFill/>
        </p:spPr>
      </p:pic>
      <p:pic>
        <p:nvPicPr>
          <p:cNvPr id="24580" name="Picture 4" descr="https://im3-tub-ru.yandex.net/i?id=39870f08821ea7ab63d05ddd3a26ab37-l&amp;n=1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60232" y="3140968"/>
            <a:ext cx="2483768" cy="1755886"/>
          </a:xfrm>
          <a:prstGeom prst="rect">
            <a:avLst/>
          </a:prstGeom>
          <a:noFill/>
        </p:spPr>
      </p:pic>
      <p:pic>
        <p:nvPicPr>
          <p:cNvPr id="24582" name="Picture 6" descr="https://im3-tub-ru.yandex.net/i?id=41547379c90427dfb7f6c24578cb5ebc-l&amp;n=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03640" y="4848156"/>
            <a:ext cx="3240360" cy="2009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/>
              <a:t/>
            </a:r>
            <a:br>
              <a:rPr lang="ru-RU" dirty="0" smtClean="0"/>
            </a:b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 Получение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1484784"/>
            <a:ext cx="6923112" cy="4525963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Германий выделяют в виде оксида GeO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Получение чистого германия происходит методом зонной плавки, что делает его одним из самых химически чистых материалов</a:t>
            </a:r>
          </a:p>
          <a:p>
            <a:endParaRPr lang="ru-RU" dirty="0"/>
          </a:p>
        </p:txBody>
      </p:sp>
      <p:sp>
        <p:nvSpPr>
          <p:cNvPr id="1028" name="AutoShape 4" descr="https://im3-tub-ru.yandex.net/i?id=f0f060bad61c45db31b12fd408a6624d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Электронное строение атома германия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+32Gе)</a:t>
            </a:r>
            <a:r>
              <a:rPr lang="ru-RU" sz="4000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4000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4000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4000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sz="40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sz="40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ru-RU" sz="40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sz="40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ru-RU" sz="40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sz="40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sz="40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ru-RU" sz="40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4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pic>
        <p:nvPicPr>
          <p:cNvPr id="36866" name="Picture 2" descr="Схематичное изображение строения атома галл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9850" y="764704"/>
            <a:ext cx="2724150" cy="2381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Физические свойства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3563888" cy="547260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Германий — хрупкий, серебристо-белый полуметалл.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3" tooltip="Кристаллическая решётка"/>
              </a:rPr>
              <a:t>Кристаллическая решётка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устойчивой при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4" tooltip="Стандартные условия"/>
              </a:rPr>
              <a:t>нормальных условиях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5" tooltip="Аллотропия"/>
              </a:rPr>
              <a:t>аллотропной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модификации — кубическая типа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6" tooltip="Алмаз"/>
              </a:rPr>
              <a:t>алмаза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35842" name="Picture 2" descr="http://rnd.all-gorod.ru/image/goods/ea/eabb6871fb51c257084083fa2730804f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1124744"/>
            <a:ext cx="3732154" cy="3096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Химические свойства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6059016" cy="4525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3" tooltip="Нормальные условия"/>
              </a:rPr>
              <a:t>нормальных условиях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устойчив к действию воздуха и воды, щелочей и кислот, растворим в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4" tooltip="Царская водка"/>
              </a:rPr>
              <a:t>царской водке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 в щелочном растворе перекиси водорода.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051720" y="1772816"/>
            <a:ext cx="4892301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5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олово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3796" name="Picture 4" descr="https://im2-tub-ru.yandex.net/i?id=d01655d344a81dd7abbba295f84dc0a3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573016"/>
            <a:ext cx="3069114" cy="2629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1143000"/>
          </a:xfrm>
        </p:spPr>
        <p:txBody>
          <a:bodyPr/>
          <a:lstStyle/>
          <a:p>
            <a:pPr algn="l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История открытия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584299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Олово было известно человеку уже в 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  <a:hlinkClick r:id="rId3" tooltip="IV тысячелетие до н. э."/>
              </a:rPr>
              <a:t>IV тысячелетии до н. э.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Этот металл был малодоступен и дорог, поэтому изделия из него редко встречаются среди 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  <a:hlinkClick r:id="rId4" tooltip="Древний Рим"/>
              </a:rPr>
              <a:t>римских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  <a:hlinkClick r:id="rId5" tooltip="Древняя Греция"/>
              </a:rPr>
              <a:t>греческих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древностей. Об олове есть упоминания в 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  <a:hlinkClick r:id="rId6" tooltip="Библия"/>
              </a:rPr>
              <a:t>Библии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  <p:pic>
        <p:nvPicPr>
          <p:cNvPr id="41986" name="Picture 2" descr="https://im2-tub-ru.yandex.net/i?id=d224ad79f0d08a760596ca66376ae222-l&amp;n=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4158806"/>
            <a:ext cx="4798567" cy="26991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229600" cy="1143000"/>
          </a:xfrm>
        </p:spPr>
        <p:txBody>
          <a:bodyPr/>
          <a:lstStyle/>
          <a:p>
            <a:pPr algn="l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Нахождение в природе: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5544616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 </a:t>
            </a:r>
            <a:r>
              <a:rPr lang="ru-RU" dirty="0" err="1" smtClean="0"/>
              <a:t>Касстерит</a:t>
            </a:r>
            <a:r>
              <a:rPr lang="ru-RU" dirty="0" smtClean="0"/>
              <a:t> (оловянный камень)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SnO</a:t>
            </a:r>
            <a:r>
              <a:rPr lang="ru-RU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dirty="0" smtClean="0"/>
              <a:t>, содержащий до 78,8 % олова.</a:t>
            </a:r>
          </a:p>
          <a:p>
            <a:pPr>
              <a:buFont typeface="Wingdings" pitchFamily="2" charset="2"/>
              <a:buChar char="q"/>
            </a:pPr>
            <a:r>
              <a:rPr lang="ru-RU" dirty="0" err="1" smtClean="0"/>
              <a:t>Станнин</a:t>
            </a:r>
            <a:r>
              <a:rPr lang="ru-RU" dirty="0" smtClean="0"/>
              <a:t> (оловянный колчедан) —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</a:t>
            </a:r>
            <a:r>
              <a:rPr lang="ru-RU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FeSnS</a:t>
            </a:r>
            <a:r>
              <a:rPr lang="ru-RU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dirty="0" smtClean="0"/>
              <a:t> (27,5 % </a:t>
            </a:r>
            <a:r>
              <a:rPr lang="ru-RU" dirty="0" err="1" smtClean="0"/>
              <a:t>Sn</a:t>
            </a:r>
            <a:r>
              <a:rPr lang="ru-RU" dirty="0" smtClean="0"/>
              <a:t>).</a:t>
            </a:r>
          </a:p>
          <a:p>
            <a:endParaRPr lang="ru-RU" dirty="0"/>
          </a:p>
        </p:txBody>
      </p:sp>
      <p:pic>
        <p:nvPicPr>
          <p:cNvPr id="40962" name="Picture 2" descr="http://sexpartner.kiev.ua/img/work/gems/foto08/m-cass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9007" y="980728"/>
            <a:ext cx="3734993" cy="2664296"/>
          </a:xfrm>
          <a:prstGeom prst="rect">
            <a:avLst/>
          </a:prstGeom>
          <a:noFill/>
        </p:spPr>
      </p:pic>
      <p:pic>
        <p:nvPicPr>
          <p:cNvPr id="40966" name="Picture 6" descr="http://mmus.geology.spbu.ru/gif/2/9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3789040"/>
            <a:ext cx="3657518" cy="28601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Получение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SnO2 + C = </a:t>
            </a:r>
            <a:r>
              <a:rPr lang="ru-RU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Sn</a:t>
            </a: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+ CO2.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Особо чистое олово полупроводниковой чистоты готовят электрохимическим рафинированием или методом зонной плавки.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Физические свойства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5482952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Белое олово — это серебристо-белый, мягкий, пластичный металл, обладающий тетрагональной элементарной ячейкой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охлаждении, например, при морозе на улице, белое олово переходит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α-модификацию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(серое олово). Серое олово имеет структуру алмаза. </a:t>
            </a:r>
          </a:p>
          <a:p>
            <a:endParaRPr lang="ru-RU" dirty="0"/>
          </a:p>
        </p:txBody>
      </p:sp>
      <p:pic>
        <p:nvPicPr>
          <p:cNvPr id="37890" name="Picture 2" descr="https://i.ytimg.com/vi/FUoVEmHuykM/maxres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908720"/>
            <a:ext cx="2952328" cy="2214246"/>
          </a:xfrm>
          <a:prstGeom prst="rect">
            <a:avLst/>
          </a:prstGeom>
          <a:noFill/>
        </p:spPr>
      </p:pic>
      <p:pic>
        <p:nvPicPr>
          <p:cNvPr id="37892" name="Picture 4" descr="http://magic.naxyu.alko.yahooeu.su/uploads/posts/2012-06/1340134570_pict2_novyy-razm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3717032"/>
            <a:ext cx="3518004" cy="26422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Химические свойства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lvl="0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комнатной температуре олово устойчиво к воздействию воздуха или воды.</a:t>
            </a:r>
          </a:p>
          <a:p>
            <a:pPr lvl="0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нагревании реагирует с большинством неметаллов.</a:t>
            </a:r>
          </a:p>
          <a:p>
            <a:pPr lvl="0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Медленно реагирует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концентрированной соляной кислотой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хранении на воздухе </a:t>
            </a:r>
            <a:r>
              <a:rPr lang="ru-RU" u="sng" dirty="0" err="1" smtClean="0">
                <a:latin typeface="Times New Roman" pitchFamily="18" charset="0"/>
                <a:cs typeface="Times New Roman" pitchFamily="18" charset="0"/>
                <a:hlinkClick r:id="rId3" tooltip="Оксид олова(II)"/>
              </a:rPr>
              <a:t>монооксид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3" tooltip="Оксид олова(II)"/>
              </a:rPr>
              <a:t> </a:t>
            </a:r>
            <a:r>
              <a:rPr lang="ru-RU" u="sng" dirty="0" err="1" smtClean="0">
                <a:latin typeface="Times New Roman" pitchFamily="18" charset="0"/>
                <a:cs typeface="Times New Roman" pitchFamily="18" charset="0"/>
                <a:hlinkClick r:id="rId3" tooltip="Оксид олова(II)"/>
              </a:rPr>
              <a:t>SnO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постепенно окисляется</a:t>
            </a:r>
          </a:p>
          <a:p>
            <a:pPr lvl="0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взаимодействии с разбавленной азотной кислотой олово проявляет свойства металла. В результате реакции образуется соль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4" tooltip="Нитрат олова(II)"/>
              </a:rPr>
              <a:t>Нитрат олова(II)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2339752" y="2276872"/>
            <a:ext cx="343235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Свинец</a:t>
            </a:r>
            <a:endParaRPr kumimoji="0" lang="ru-RU" sz="88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8131" name="Picture 3" descr="https://im2-tub-ru.yandex.net/i?id=fab146b13342aa8c4ba5cd13fd0e020f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0"/>
            <a:ext cx="3491880" cy="2618910"/>
          </a:xfrm>
          <a:prstGeom prst="rect">
            <a:avLst/>
          </a:prstGeom>
          <a:noFill/>
        </p:spPr>
      </p:pic>
      <p:pic>
        <p:nvPicPr>
          <p:cNvPr id="48133" name="Picture 5" descr="http://rusnedra-inform.ru/wp-content/uploads/2016/05/svinec-825x5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717032"/>
            <a:ext cx="4752528" cy="29379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История открытия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340768"/>
            <a:ext cx="541094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Свинец используется многие тысячелетия, поскольку он широко распространён, легко добывается и обрабатывается. Выплавка свинца была первым из известных человеку металлургических процессов.</a:t>
            </a: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/>
          <a:lstStyle/>
          <a:p>
            <a:pPr algn="l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Нахождение в природе: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6048672" cy="4525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Круг пород, в которых он установлен, достаточно широк: от осадочных пород до ультраосновных интрузивных пород. Он входит в состав 80 различных минералов. Всегда содержится в рудах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3" tooltip="Уран (элемент)"/>
              </a:rPr>
              <a:t>урана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4" tooltip="Торий"/>
              </a:rPr>
              <a:t>тория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имея часто радиогенную природу.</a:t>
            </a:r>
          </a:p>
          <a:p>
            <a:endParaRPr lang="ru-RU" dirty="0"/>
          </a:p>
        </p:txBody>
      </p:sp>
      <p:pic>
        <p:nvPicPr>
          <p:cNvPr id="46082" name="Picture 2" descr="https://im2-tub-ru.yandex.net/i?id=97aa2e79f4cdc7386e427efe0493f93d&amp;n=33&amp;h=199&amp;w=48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1628800"/>
            <a:ext cx="3182500" cy="1319412"/>
          </a:xfrm>
          <a:prstGeom prst="rect">
            <a:avLst/>
          </a:prstGeom>
          <a:noFill/>
        </p:spPr>
      </p:pic>
      <p:pic>
        <p:nvPicPr>
          <p:cNvPr id="46084" name="Picture 4" descr="https://im0-tub-ru.yandex.net/i?id=16469788be9b7074e8015c4cb805b982-l&amp;n=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3356992"/>
            <a:ext cx="2872819" cy="27809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Получение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5050904" cy="4525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получения свинца в основном используют руды, содержащие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3" tooltip="Галенит"/>
              </a:rPr>
              <a:t>галенит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  <p:pic>
        <p:nvPicPr>
          <p:cNvPr id="45058" name="Picture 2" descr="https://im2-tub-ru.yandex.net/i?id=fd69151d868a0f670e1ccd3543e7a5b3-l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383742"/>
            <a:ext cx="4499991" cy="34742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Электронное строение атома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свинца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28800"/>
            <a:ext cx="8316416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+82Pb)</a:t>
            </a:r>
            <a:r>
              <a:rPr lang="ru-RU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ru-RU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ru-RU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ru-RU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ru-RU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ru-RU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ru-RU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dirty="0"/>
          </a:p>
        </p:txBody>
      </p:sp>
      <p:pic>
        <p:nvPicPr>
          <p:cNvPr id="5" name="Рисунок 4" descr="Схематическое строение атома свинца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8465" y="3501008"/>
            <a:ext cx="3405535" cy="3247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Физические свойства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80728"/>
            <a:ext cx="3168352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Металл мягкий, режется ножом, легко царапается ногтем.   Относится к группе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  <a:hlinkClick r:id="rId3" tooltip="Тяжёлые металлы"/>
              </a:rPr>
              <a:t>тяжёлых металлов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С повышением температуры плотность свинца падает.</a:t>
            </a:r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779912" y="1268760"/>
          <a:ext cx="5040560" cy="18288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520280"/>
                <a:gridCol w="2520280"/>
              </a:tblGrid>
              <a:tr h="308154">
                <a:tc>
                  <a:txBody>
                    <a:bodyPr/>
                    <a:lstStyle/>
                    <a:p>
                      <a:r>
                        <a:rPr lang="ru-RU" dirty="0"/>
                        <a:t>Температура, °С</a:t>
                      </a:r>
                    </a:p>
                  </a:txBody>
                  <a:tcPr marR="200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Плотность, г/см</a:t>
                      </a:r>
                      <a:r>
                        <a:rPr lang="ru-RU" baseline="30000" dirty="0"/>
                        <a:t>3</a:t>
                      </a:r>
                      <a:endParaRPr lang="ru-RU" dirty="0"/>
                    </a:p>
                  </a:txBody>
                  <a:tcPr marR="200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154">
                <a:tc>
                  <a:txBody>
                    <a:bodyPr/>
                    <a:lstStyle/>
                    <a:p>
                      <a:r>
                        <a:rPr lang="ru-RU"/>
                        <a:t>327,6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10,686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154">
                <a:tc>
                  <a:txBody>
                    <a:bodyPr/>
                    <a:lstStyle/>
                    <a:p>
                      <a:r>
                        <a:rPr lang="ru-RU"/>
                        <a:t>450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10,536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154">
                <a:tc>
                  <a:txBody>
                    <a:bodyPr/>
                    <a:lstStyle/>
                    <a:p>
                      <a:r>
                        <a:rPr lang="ru-RU"/>
                        <a:t>650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10,302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154">
                <a:tc>
                  <a:txBody>
                    <a:bodyPr/>
                    <a:lstStyle/>
                    <a:p>
                      <a:r>
                        <a:rPr lang="ru-RU"/>
                        <a:t>850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10,078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3252" name="Picture 4" descr="http://heliograph.ru/images/1448836_svinec-dalnego-vostok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3356992"/>
            <a:ext cx="5076056" cy="33162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powerpointhintergrund.com/uploads/chemistry-background-ppt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Химические свойства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Соли двухвалентного свинца реагируют с щелочами, образуя почти нерастворимый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3" tooltip="Гидроксид свинца(II)"/>
              </a:rPr>
              <a:t>гидроксид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3" tooltip="Гидроксид свинца(II)"/>
              </a:rPr>
              <a:t> свинца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избытке щёлочи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гидроксид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растворяется</a:t>
            </a:r>
          </a:p>
          <a:p>
            <a:pPr lvl="0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Реагирует со щелочами и кислотами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278</Words>
  <Application>Microsoft Office PowerPoint</Application>
  <PresentationFormat>Экран (4:3)</PresentationFormat>
  <Paragraphs>71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Элементы 4 группы главной подгруппы ПСЭ</vt:lpstr>
      <vt:lpstr>германий (Ge), олово (S), свинец (РЬ)</vt:lpstr>
      <vt:lpstr> </vt:lpstr>
      <vt:lpstr>  История открытия</vt:lpstr>
      <vt:lpstr>  Нахождение в природе:</vt:lpstr>
      <vt:lpstr>  Получение </vt:lpstr>
      <vt:lpstr>Электронное строение атома германия </vt:lpstr>
      <vt:lpstr>Физические свойства </vt:lpstr>
      <vt:lpstr>Химические свойства </vt:lpstr>
      <vt:lpstr>Слайд 10</vt:lpstr>
      <vt:lpstr>История открытия</vt:lpstr>
      <vt:lpstr>Нахождение в природе:</vt:lpstr>
      <vt:lpstr>Получение </vt:lpstr>
      <vt:lpstr>Физические свойства </vt:lpstr>
      <vt:lpstr>Химические свойства</vt:lpstr>
      <vt:lpstr>Слайд 16</vt:lpstr>
      <vt:lpstr>История открытия</vt:lpstr>
      <vt:lpstr>Нахождение в природе:</vt:lpstr>
      <vt:lpstr>Получение </vt:lpstr>
      <vt:lpstr>Электронное строение атома свинца</vt:lpstr>
      <vt:lpstr>Физические свойства </vt:lpstr>
      <vt:lpstr>Химические свойства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Элементы 4 группы главной подгруппы ПСЭ</dc:title>
  <dc:creator>10112016</dc:creator>
  <cp:lastModifiedBy>Лена Паряева</cp:lastModifiedBy>
  <cp:revision>14</cp:revision>
  <dcterms:created xsi:type="dcterms:W3CDTF">2017-03-01T13:01:27Z</dcterms:created>
  <dcterms:modified xsi:type="dcterms:W3CDTF">2017-03-02T20:04:43Z</dcterms:modified>
</cp:coreProperties>
</file>